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6" r:id="rId8"/>
    <p:sldId id="265" r:id="rId9"/>
    <p:sldId id="264" r:id="rId10"/>
    <p:sldId id="257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277E-50CA-4B5B-A1A6-F88EBB797DFA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7CE3-7FA9-478C-9E3B-BB88AA097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35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277E-50CA-4B5B-A1A6-F88EBB797DFA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7CE3-7FA9-478C-9E3B-BB88AA097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89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277E-50CA-4B5B-A1A6-F88EBB797DFA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7CE3-7FA9-478C-9E3B-BB88AA097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0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277E-50CA-4B5B-A1A6-F88EBB797DFA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7CE3-7FA9-478C-9E3B-BB88AA097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03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277E-50CA-4B5B-A1A6-F88EBB797DFA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7CE3-7FA9-478C-9E3B-BB88AA097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08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277E-50CA-4B5B-A1A6-F88EBB797DFA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7CE3-7FA9-478C-9E3B-BB88AA097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41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277E-50CA-4B5B-A1A6-F88EBB797DFA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7CE3-7FA9-478C-9E3B-BB88AA097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21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277E-50CA-4B5B-A1A6-F88EBB797DFA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7CE3-7FA9-478C-9E3B-BB88AA097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41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277E-50CA-4B5B-A1A6-F88EBB797DFA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7CE3-7FA9-478C-9E3B-BB88AA097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24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277E-50CA-4B5B-A1A6-F88EBB797DFA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7CE3-7FA9-478C-9E3B-BB88AA097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74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277E-50CA-4B5B-A1A6-F88EBB797DFA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7CE3-7FA9-478C-9E3B-BB88AA097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96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9277E-50CA-4B5B-A1A6-F88EBB797DFA}" type="datetimeFigureOut">
              <a:rPr kumimoji="1" lang="ja-JP" altLang="en-US" smtClean="0"/>
              <a:t>2018/12/21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7CE3-7FA9-478C-9E3B-BB88AA097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62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sset.keepeek-cache.com/medias/domain21/_pdf/media3069/472698-g6d7pvo3p8/large/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" y="-30481"/>
            <a:ext cx="9098916" cy="1337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-11303" y="2310282"/>
            <a:ext cx="9155303" cy="3241349"/>
            <a:chOff x="-11303" y="1124744"/>
            <a:chExt cx="9155303" cy="3241349"/>
          </a:xfrm>
        </p:grpSpPr>
        <p:pic>
          <p:nvPicPr>
            <p:cNvPr id="5122" name="Picture 2" descr="C:\Users\GOISHI\Desktop\ダウンロード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303" y="1124744"/>
              <a:ext cx="9155303" cy="3204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1597837" y="1433461"/>
              <a:ext cx="1872208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mpd="sng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/>
                <a:t>従来</a:t>
              </a:r>
              <a:endParaRPr kumimoji="1" lang="ja-JP" altLang="en-US" sz="2400" b="1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084168" y="1433461"/>
              <a:ext cx="1872208" cy="461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/>
                <a:t>寄り添い型</a:t>
              </a:r>
              <a:endParaRPr kumimoji="1" lang="ja-JP" altLang="en-US" sz="2400" b="1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6174" y="1371906"/>
              <a:ext cx="107391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/>
                <a:t>選定基準</a:t>
              </a:r>
              <a:endParaRPr kumimoji="1" lang="en-US" altLang="ja-JP" sz="1400" dirty="0" smtClean="0"/>
            </a:p>
            <a:p>
              <a:r>
                <a:rPr lang="ja-JP" altLang="en-US" sz="1400" dirty="0" smtClean="0"/>
                <a:t>（支援対象）</a:t>
              </a:r>
              <a:endParaRPr kumimoji="1" lang="ja-JP" altLang="en-US" sz="14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499992" y="1371906"/>
              <a:ext cx="107391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/>
                <a:t>選定基準</a:t>
              </a:r>
              <a:endParaRPr kumimoji="1" lang="en-US" altLang="ja-JP" sz="1400" dirty="0" smtClean="0"/>
            </a:p>
            <a:p>
              <a:r>
                <a:rPr lang="ja-JP" altLang="en-US" sz="1400" dirty="0" smtClean="0"/>
                <a:t>（支援対象）</a:t>
              </a:r>
              <a:endParaRPr kumimoji="1" lang="ja-JP" altLang="en-US" sz="14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-11303" y="2636912"/>
              <a:ext cx="1073914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 smtClean="0"/>
                <a:t>最低生活費</a:t>
              </a:r>
              <a:r>
                <a:rPr lang="en-US" altLang="ja-JP" sz="1400" dirty="0" smtClean="0"/>
                <a:t>100</a:t>
              </a:r>
              <a:r>
                <a:rPr lang="ja-JP" altLang="en-US" sz="1400" dirty="0" smtClean="0"/>
                <a:t>％</a:t>
              </a:r>
              <a:endParaRPr lang="en-US" altLang="ja-JP" sz="1400" dirty="0" smtClean="0"/>
            </a:p>
            <a:p>
              <a:pPr algn="ctr"/>
              <a:endParaRPr kumimoji="1" lang="ja-JP" altLang="en-US" sz="1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91182" y="3842873"/>
              <a:ext cx="368551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 smtClean="0"/>
                <a:t>単一の基準である最低生活費に基づく</a:t>
              </a:r>
              <a:endParaRPr lang="en-US" altLang="ja-JP" sz="1400" dirty="0" smtClean="0"/>
            </a:p>
            <a:p>
              <a:pPr algn="ctr"/>
              <a:r>
                <a:rPr lang="ja-JP" altLang="en-US" sz="1400" dirty="0" smtClean="0"/>
                <a:t>包括的な支援</a:t>
              </a:r>
              <a:endParaRPr kumimoji="1" lang="ja-JP" altLang="en-US" sz="1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364088" y="3781487"/>
              <a:ext cx="368551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 smtClean="0"/>
                <a:t>扶助別の選定基準に基づき</a:t>
              </a:r>
              <a:endParaRPr kumimoji="1" lang="en-US" altLang="ja-JP" sz="1400" dirty="0" smtClean="0"/>
            </a:p>
            <a:p>
              <a:pPr algn="ctr"/>
              <a:r>
                <a:rPr kumimoji="1" lang="ja-JP" altLang="en-US" sz="1400" dirty="0" smtClean="0"/>
                <a:t>対象者を選定</a:t>
              </a:r>
              <a:endParaRPr kumimoji="1" lang="ja-JP" altLang="en-US" sz="14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475656" y="2203702"/>
              <a:ext cx="225408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 smtClean="0"/>
                <a:t>保護廃止時には</a:t>
              </a:r>
              <a:endParaRPr kumimoji="1" lang="en-US" altLang="ja-JP" sz="1400" dirty="0" smtClean="0"/>
            </a:p>
            <a:p>
              <a:pPr algn="ctr"/>
              <a:r>
                <a:rPr kumimoji="1" lang="ja-JP" altLang="en-US" sz="1400" dirty="0" smtClean="0"/>
                <a:t>支援がない</a:t>
              </a:r>
              <a:endParaRPr kumimoji="1" lang="ja-JP" altLang="en-US" sz="14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259633" y="3006244"/>
              <a:ext cx="2639208" cy="738664"/>
            </a:xfrm>
            <a:prstGeom prst="rect">
              <a:avLst/>
            </a:prstGeom>
            <a:solidFill>
              <a:srgbClr val="F7941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生活、医療、住居、教育扶助等、</a:t>
              </a:r>
              <a:endParaRPr kumimoji="1" lang="en-US" altLang="ja-JP" sz="1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1400" b="1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七種類の扶助</a:t>
              </a:r>
              <a:endParaRPr kumimoji="1" lang="en-US" altLang="ja-JP" sz="1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endParaRPr kumimoji="1" lang="ja-JP" altLang="en-US" sz="14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029391" y="2031534"/>
              <a:ext cx="10739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中位所得</a:t>
              </a:r>
              <a:endParaRPr kumimoji="1" lang="ja-JP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652120" y="3347014"/>
              <a:ext cx="622984" cy="307777"/>
            </a:xfrm>
            <a:prstGeom prst="rect">
              <a:avLst/>
            </a:prstGeom>
            <a:solidFill>
              <a:srgbClr val="4ABFE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生活</a:t>
              </a:r>
              <a:endParaRPr kumimoji="1" lang="ja-JP" altLang="en-US" sz="14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366656" y="3189550"/>
              <a:ext cx="622984" cy="307777"/>
            </a:xfrm>
            <a:prstGeom prst="rect">
              <a:avLst/>
            </a:prstGeom>
            <a:solidFill>
              <a:srgbClr val="5EA9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医療</a:t>
              </a:r>
              <a:endParaRPr kumimoji="1" lang="ja-JP" altLang="en-US" sz="14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092280" y="2988478"/>
              <a:ext cx="622984" cy="307777"/>
            </a:xfrm>
            <a:prstGeom prst="rect">
              <a:avLst/>
            </a:prstGeom>
            <a:solidFill>
              <a:srgbClr val="4687C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住居</a:t>
              </a:r>
              <a:endParaRPr kumimoji="1" lang="ja-JP" altLang="en-US" sz="14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812360" y="2817113"/>
              <a:ext cx="622984" cy="307777"/>
            </a:xfrm>
            <a:prstGeom prst="rect">
              <a:avLst/>
            </a:prstGeom>
            <a:solidFill>
              <a:srgbClr val="1B469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教育</a:t>
              </a:r>
              <a:endParaRPr kumimoji="1" lang="ja-JP" altLang="en-US" sz="14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740376" y="476672"/>
            <a:ext cx="767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2015</a:t>
            </a:r>
            <a:r>
              <a:rPr kumimoji="1"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　韓国の社会扶助制度（国民基礎生活保障）の</a:t>
            </a:r>
            <a:endParaRPr kumimoji="1"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抜本的改正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55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sset.keepeek-cache.com/medias/domain21/_pdf/media3069/472698-g6d7pvo3p8/large/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" y="-24358"/>
            <a:ext cx="8920699" cy="131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1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sset.keepeek-cache.com/medias/domain21/_pdf/media3069/472698-g6d7pvo3p8/large/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6" y="104850"/>
            <a:ext cx="8856984" cy="1300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sset.keepeek-cache.com/medias/domain21/_pdf/media3069/472698-g6d7pvo3p8/large/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9" y="0"/>
            <a:ext cx="9037319" cy="132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99378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187624" y="68717"/>
            <a:ext cx="767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日本の正規・非正規別に見た所得階層別の実効税率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70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1560" y="188639"/>
            <a:ext cx="767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限界税率</a:t>
            </a:r>
            <a:r>
              <a:rPr lang="ja-JP" altLang="en-US" sz="2400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が高いと</a:t>
            </a:r>
            <a:r>
              <a:rPr lang="en-US" altLang="ja-JP" sz="2400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trap</a:t>
            </a:r>
            <a:r>
              <a:rPr lang="ja-JP" altLang="en-US" sz="2400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になりやすい</a:t>
            </a:r>
            <a:endParaRPr kumimoji="1" lang="ja-JP" altLang="en-US" sz="24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39552" y="1489164"/>
                <a:ext cx="7674550" cy="796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dirty="0" smtClean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限界税率＝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i="1" smtClean="0">
                            <a:latin typeface="Cambria Math"/>
                            <a:ea typeface="HGP創英角ｺﾞｼｯｸUB" panose="020B0900000000000000" pitchFamily="50" charset="-128"/>
                          </a:rPr>
                        </m:ctrlPr>
                      </m:fPr>
                      <m:num>
                        <m:r>
                          <a:rPr kumimoji="1" lang="ja-JP" altLang="en-US" sz="2400" b="0" i="1" smtClean="0">
                            <a:latin typeface="Cambria Math"/>
                            <a:ea typeface="HGP創英角ｺﾞｼｯｸUB" panose="020B0900000000000000" pitchFamily="50" charset="-128"/>
                          </a:rPr>
                          <m:t>𝑡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HGP創英角ｺﾞｼｯｸUB" panose="020B0900000000000000" pitchFamily="50" charset="-128"/>
                          </a:rPr>
                          <m:t>+1</m:t>
                        </m:r>
                        <m:r>
                          <a:rPr kumimoji="1" lang="ja-JP" altLang="en-US" sz="2400" b="0" i="1" smtClean="0">
                            <a:latin typeface="Cambria Math"/>
                            <a:ea typeface="HGP創英角ｺﾞｼｯｸUB" panose="020B0900000000000000" pitchFamily="50" charset="-128"/>
                          </a:rPr>
                          <m:t>期の</m:t>
                        </m:r>
                        <m:r>
                          <a:rPr lang="ja-JP" altLang="en-US" sz="2400" i="1">
                            <a:latin typeface="Cambria Math"/>
                            <a:ea typeface="HGP創英角ｺﾞｼｯｸUB" panose="020B0900000000000000" pitchFamily="50" charset="-128"/>
                          </a:rPr>
                          <m:t>税額</m:t>
                        </m:r>
                        <m:r>
                          <a:rPr lang="en-US" altLang="ja-JP" sz="2400" b="0" i="1" smtClean="0">
                            <a:latin typeface="Cambria Math"/>
                            <a:ea typeface="HGP創英角ｺﾞｼｯｸUB" panose="020B0900000000000000" pitchFamily="50" charset="-128"/>
                          </a:rPr>
                          <m:t>−</m:t>
                        </m:r>
                        <m:r>
                          <a:rPr lang="en-US" altLang="ja-JP" sz="2400" b="0" i="1" smtClean="0">
                            <a:latin typeface="Cambria Math"/>
                            <a:ea typeface="HGP創英角ｺﾞｼｯｸUB" panose="020B0900000000000000" pitchFamily="50" charset="-128"/>
                          </a:rPr>
                          <m:t>𝑡</m:t>
                        </m:r>
                        <m:r>
                          <a:rPr lang="ja-JP" altLang="en-US" sz="2400" b="0" i="1" smtClean="0">
                            <a:latin typeface="Cambria Math"/>
                            <a:ea typeface="HGP創英角ｺﾞｼｯｸUB" panose="020B0900000000000000" pitchFamily="50" charset="-128"/>
                          </a:rPr>
                          <m:t>期の</m:t>
                        </m:r>
                        <m:r>
                          <a:rPr lang="ja-JP" altLang="en-US" sz="2400" i="1">
                            <a:latin typeface="Cambria Math"/>
                            <a:ea typeface="HGP創英角ｺﾞｼｯｸUB" panose="020B0900000000000000" pitchFamily="50" charset="-128"/>
                          </a:rPr>
                          <m:t>税額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/>
                            <a:ea typeface="HGP創英角ｺﾞｼｯｸUB" panose="020B0900000000000000" pitchFamily="50" charset="-128"/>
                          </a:rPr>
                          <m:t>𝑡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HGP創英角ｺﾞｼｯｸUB" panose="020B0900000000000000" pitchFamily="50" charset="-128"/>
                          </a:rPr>
                          <m:t>+1</m:t>
                        </m:r>
                        <m:r>
                          <a:rPr kumimoji="1" lang="ja-JP" altLang="en-US" sz="2400" b="0" i="1" smtClean="0">
                            <a:latin typeface="Cambria Math"/>
                            <a:ea typeface="HGP創英角ｺﾞｼｯｸUB" panose="020B0900000000000000" pitchFamily="50" charset="-128"/>
                          </a:rPr>
                          <m:t>の</m:t>
                        </m:r>
                        <m:r>
                          <a:rPr lang="ja-JP" altLang="en-US" sz="2400" i="1">
                            <a:latin typeface="Cambria Math"/>
                            <a:ea typeface="HGP創英角ｺﾞｼｯｸUB" panose="020B0900000000000000" pitchFamily="50" charset="-128"/>
                          </a:rPr>
                          <m:t>所得</m:t>
                        </m:r>
                        <m:r>
                          <a:rPr lang="en-US" altLang="ja-JP" sz="2400" b="0" i="1" smtClean="0">
                            <a:latin typeface="Cambria Math"/>
                            <a:ea typeface="HGP創英角ｺﾞｼｯｸUB" panose="020B0900000000000000" pitchFamily="50" charset="-128"/>
                          </a:rPr>
                          <m:t>−</m:t>
                        </m:r>
                        <m:r>
                          <a:rPr lang="en-US" altLang="ja-JP" sz="2400" b="0" i="1" smtClean="0">
                            <a:latin typeface="Cambria Math"/>
                            <a:ea typeface="HGP創英角ｺﾞｼｯｸUB" panose="020B0900000000000000" pitchFamily="50" charset="-128"/>
                          </a:rPr>
                          <m:t>𝑡</m:t>
                        </m:r>
                        <m:r>
                          <a:rPr lang="ja-JP" altLang="en-US" sz="2400" b="0" i="1" smtClean="0">
                            <a:latin typeface="Cambria Math"/>
                            <a:ea typeface="HGP創英角ｺﾞｼｯｸUB" panose="020B0900000000000000" pitchFamily="50" charset="-128"/>
                          </a:rPr>
                          <m:t>期の</m:t>
                        </m:r>
                        <m:r>
                          <a:rPr lang="ja-JP" altLang="en-US" sz="2400" i="1">
                            <a:latin typeface="Cambria Math"/>
                            <a:ea typeface="HGP創英角ｺﾞｼｯｸUB" panose="020B0900000000000000" pitchFamily="50" charset="-128"/>
                          </a:rPr>
                          <m:t>所得</m:t>
                        </m:r>
                      </m:den>
                    </m:f>
                  </m:oMath>
                </a14:m>
                <a:endParaRPr kumimoji="1" lang="ja-JP" altLang="en-US" sz="2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89164"/>
                <a:ext cx="7674550" cy="7960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539552" y="3140968"/>
            <a:ext cx="7674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Poverty Trap(Welfare Trap): </a:t>
            </a:r>
            <a:r>
              <a:rPr kumimoji="1"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社会扶助（生活保護等）</a:t>
            </a:r>
            <a:endParaRPr kumimoji="1"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Unemployment Trap:</a:t>
            </a:r>
            <a:r>
              <a:rPr kumimoji="1"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失業保険、失業手当</a:t>
            </a:r>
            <a:endParaRPr kumimoji="1"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Inactivity Trap:</a:t>
            </a:r>
            <a:r>
              <a:rPr kumimoji="1"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傷病手当、障害手当など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097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97361" y="222061"/>
            <a:ext cx="767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Trap</a:t>
            </a:r>
            <a:r>
              <a:rPr lang="ja-JP" altLang="en-US" sz="2400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を防ぐための税率構造</a:t>
            </a:r>
            <a:endParaRPr kumimoji="1" lang="ja-JP" altLang="en-US" sz="24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75061"/>
            <a:ext cx="76390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1" y="4005064"/>
            <a:ext cx="7645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41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97361" y="222061"/>
            <a:ext cx="767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Trap</a:t>
            </a:r>
            <a:r>
              <a:rPr lang="ja-JP" altLang="en-US" sz="2400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を防ぐための税率構造</a:t>
            </a:r>
            <a:endParaRPr kumimoji="1" lang="ja-JP" altLang="en-US" sz="24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052736"/>
            <a:ext cx="767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負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の所得税（</a:t>
            </a: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Negative Income </a:t>
            </a: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Tax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4197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91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97361" y="222061"/>
            <a:ext cx="767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Trap</a:t>
            </a:r>
            <a:r>
              <a:rPr lang="ja-JP" altLang="en-US" sz="2400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を防ぐための税率構造</a:t>
            </a:r>
            <a:endParaRPr kumimoji="1" lang="ja-JP" altLang="en-US" sz="24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052736"/>
            <a:ext cx="767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給付付き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税額控除（</a:t>
            </a: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Earned Income Tax Credit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955" y="1700808"/>
            <a:ext cx="57721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822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170</Words>
  <Application>Microsoft Office PowerPoint</Application>
  <PresentationFormat>画面に合わせる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GOISHI</dc:creator>
  <cp:lastModifiedBy>GOISHI</cp:lastModifiedBy>
  <cp:revision>8</cp:revision>
  <dcterms:created xsi:type="dcterms:W3CDTF">2018-12-21T00:32:33Z</dcterms:created>
  <dcterms:modified xsi:type="dcterms:W3CDTF">2018-12-21T16:18:00Z</dcterms:modified>
</cp:coreProperties>
</file>